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1" r:id="rId3"/>
    <p:sldId id="282" r:id="rId4"/>
    <p:sldId id="312" r:id="rId5"/>
    <p:sldId id="284" r:id="rId6"/>
    <p:sldId id="310" r:id="rId7"/>
    <p:sldId id="286" r:id="rId8"/>
    <p:sldId id="305" r:id="rId9"/>
    <p:sldId id="313" r:id="rId10"/>
    <p:sldId id="306" r:id="rId11"/>
    <p:sldId id="288" r:id="rId12"/>
    <p:sldId id="290" r:id="rId13"/>
    <p:sldId id="289" r:id="rId14"/>
    <p:sldId id="303" r:id="rId15"/>
    <p:sldId id="291" r:id="rId16"/>
    <p:sldId id="304" r:id="rId17"/>
    <p:sldId id="307" r:id="rId18"/>
    <p:sldId id="293" r:id="rId19"/>
    <p:sldId id="314" r:id="rId20"/>
    <p:sldId id="294" r:id="rId21"/>
    <p:sldId id="296" r:id="rId22"/>
    <p:sldId id="295" r:id="rId23"/>
    <p:sldId id="297" r:id="rId24"/>
    <p:sldId id="298" r:id="rId25"/>
    <p:sldId id="299" r:id="rId26"/>
    <p:sldId id="31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D60"/>
    <a:srgbClr val="407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ji kim" userId="f0cb28124a4cfe3a" providerId="LiveId" clId="{7DC33134-D3EB-44EB-8071-E0278813DE61}"/>
    <pc:docChg chg="modSld">
      <pc:chgData name="yeji kim" userId="f0cb28124a4cfe3a" providerId="LiveId" clId="{7DC33134-D3EB-44EB-8071-E0278813DE61}" dt="2024-02-20T05:26:54.441" v="0" actId="20577"/>
      <pc:docMkLst>
        <pc:docMk/>
      </pc:docMkLst>
      <pc:sldChg chg="modSp mod">
        <pc:chgData name="yeji kim" userId="f0cb28124a4cfe3a" providerId="LiveId" clId="{7DC33134-D3EB-44EB-8071-E0278813DE61}" dt="2024-02-20T05:26:54.441" v="0" actId="20577"/>
        <pc:sldMkLst>
          <pc:docMk/>
          <pc:sldMk cId="145965657" sldId="310"/>
        </pc:sldMkLst>
        <pc:spChg chg="mod">
          <ac:chgData name="yeji kim" userId="f0cb28124a4cfe3a" providerId="LiveId" clId="{7DC33134-D3EB-44EB-8071-E0278813DE61}" dt="2024-02-20T05:26:54.441" v="0" actId="20577"/>
          <ac:spMkLst>
            <pc:docMk/>
            <pc:sldMk cId="145965657" sldId="310"/>
            <ac:spMk id="6" creationId="{63743A56-1687-398D-9EB8-7CD7B909BF4B}"/>
          </ac:spMkLst>
        </pc:spChg>
      </pc:sldChg>
    </pc:docChg>
  </pc:docChgLst>
  <pc:docChgLst>
    <pc:chgData name="yeji kim" userId="f0cb28124a4cfe3a" providerId="LiveId" clId="{2A4D2858-245E-4FA7-A5C4-A351ECDAD81A}"/>
    <pc:docChg chg="custSel delSld modSld sldOrd">
      <pc:chgData name="yeji kim" userId="f0cb28124a4cfe3a" providerId="LiveId" clId="{2A4D2858-245E-4FA7-A5C4-A351ECDAD81A}" dt="2023-08-17T02:16:09.956" v="138"/>
      <pc:docMkLst>
        <pc:docMk/>
      </pc:docMkLst>
      <pc:sldChg chg="addSp modSp mod">
        <pc:chgData name="yeji kim" userId="f0cb28124a4cfe3a" providerId="LiveId" clId="{2A4D2858-245E-4FA7-A5C4-A351ECDAD81A}" dt="2023-08-17T01:34:13.426" v="44" actId="1076"/>
        <pc:sldMkLst>
          <pc:docMk/>
          <pc:sldMk cId="3650185265" sldId="281"/>
        </pc:sldMkLst>
        <pc:spChg chg="add mod">
          <ac:chgData name="yeji kim" userId="f0cb28124a4cfe3a" providerId="LiveId" clId="{2A4D2858-245E-4FA7-A5C4-A351ECDAD81A}" dt="2023-08-17T01:32:46.927" v="30" actId="1076"/>
          <ac:spMkLst>
            <pc:docMk/>
            <pc:sldMk cId="3650185265" sldId="281"/>
            <ac:spMk id="2" creationId="{E5D018C8-FB2F-4425-BB01-513A5EF1667D}"/>
          </ac:spMkLst>
        </pc:spChg>
        <pc:spChg chg="mod">
          <ac:chgData name="yeji kim" userId="f0cb28124a4cfe3a" providerId="LiveId" clId="{2A4D2858-245E-4FA7-A5C4-A351ECDAD81A}" dt="2023-08-17T01:32:37.494" v="29" actId="1076"/>
          <ac:spMkLst>
            <pc:docMk/>
            <pc:sldMk cId="3650185265" sldId="281"/>
            <ac:spMk id="7" creationId="{C10A84C7-9A61-CD68-200D-BA287248E0FF}"/>
          </ac:spMkLst>
        </pc:spChg>
        <pc:picChg chg="add mod">
          <ac:chgData name="yeji kim" userId="f0cb28124a4cfe3a" providerId="LiveId" clId="{2A4D2858-245E-4FA7-A5C4-A351ECDAD81A}" dt="2023-08-17T01:33:41.530" v="37" actId="14100"/>
          <ac:picMkLst>
            <pc:docMk/>
            <pc:sldMk cId="3650185265" sldId="281"/>
            <ac:picMk id="3" creationId="{381C847F-07D7-48AF-882E-31856B2F7E39}"/>
          </ac:picMkLst>
        </pc:picChg>
        <pc:picChg chg="add mod">
          <ac:chgData name="yeji kim" userId="f0cb28124a4cfe3a" providerId="LiveId" clId="{2A4D2858-245E-4FA7-A5C4-A351ECDAD81A}" dt="2023-08-17T01:33:47.258" v="38" actId="1076"/>
          <ac:picMkLst>
            <pc:docMk/>
            <pc:sldMk cId="3650185265" sldId="281"/>
            <ac:picMk id="8" creationId="{A982FDDE-2BA1-4C3B-A798-C3E312ECC55B}"/>
          </ac:picMkLst>
        </pc:picChg>
        <pc:picChg chg="add mod">
          <ac:chgData name="yeji kim" userId="f0cb28124a4cfe3a" providerId="LiveId" clId="{2A4D2858-245E-4FA7-A5C4-A351ECDAD81A}" dt="2023-08-17T01:34:13.426" v="44" actId="1076"/>
          <ac:picMkLst>
            <pc:docMk/>
            <pc:sldMk cId="3650185265" sldId="281"/>
            <ac:picMk id="9" creationId="{243236A1-AB16-449D-AB50-357A4BAD5402}"/>
          </ac:picMkLst>
        </pc:picChg>
      </pc:sldChg>
      <pc:sldChg chg="del ord">
        <pc:chgData name="yeji kim" userId="f0cb28124a4cfe3a" providerId="LiveId" clId="{2A4D2858-245E-4FA7-A5C4-A351ECDAD81A}" dt="2023-08-17T01:34:23.012" v="45" actId="2696"/>
        <pc:sldMkLst>
          <pc:docMk/>
          <pc:sldMk cId="3334023797" sldId="283"/>
        </pc:sldMkLst>
      </pc:sldChg>
      <pc:sldChg chg="modSp mod">
        <pc:chgData name="yeji kim" userId="f0cb28124a4cfe3a" providerId="LiveId" clId="{2A4D2858-245E-4FA7-A5C4-A351ECDAD81A}" dt="2023-08-17T01:38:24.937" v="82" actId="1076"/>
        <pc:sldMkLst>
          <pc:docMk/>
          <pc:sldMk cId="1035574801" sldId="286"/>
        </pc:sldMkLst>
        <pc:spChg chg="mod">
          <ac:chgData name="yeji kim" userId="f0cb28124a4cfe3a" providerId="LiveId" clId="{2A4D2858-245E-4FA7-A5C4-A351ECDAD81A}" dt="2023-08-17T01:35:33.640" v="81" actId="1076"/>
          <ac:spMkLst>
            <pc:docMk/>
            <pc:sldMk cId="1035574801" sldId="286"/>
            <ac:spMk id="2" creationId="{F661C9CC-EAA9-8D41-D363-73BE0669F061}"/>
          </ac:spMkLst>
        </pc:spChg>
        <pc:spChg chg="mod">
          <ac:chgData name="yeji kim" userId="f0cb28124a4cfe3a" providerId="LiveId" clId="{2A4D2858-245E-4FA7-A5C4-A351ECDAD81A}" dt="2023-08-17T01:38:24.937" v="82" actId="1076"/>
          <ac:spMkLst>
            <pc:docMk/>
            <pc:sldMk cId="1035574801" sldId="286"/>
            <ac:spMk id="7" creationId="{2D9ADC90-2583-3524-30DC-F5BAD1DF352D}"/>
          </ac:spMkLst>
        </pc:spChg>
      </pc:sldChg>
      <pc:sldChg chg="modSp mod">
        <pc:chgData name="yeji kim" userId="f0cb28124a4cfe3a" providerId="LiveId" clId="{2A4D2858-245E-4FA7-A5C4-A351ECDAD81A}" dt="2023-08-17T02:02:27.379" v="120" actId="20577"/>
        <pc:sldMkLst>
          <pc:docMk/>
          <pc:sldMk cId="3553947464" sldId="289"/>
        </pc:sldMkLst>
        <pc:spChg chg="mod">
          <ac:chgData name="yeji kim" userId="f0cb28124a4cfe3a" providerId="LiveId" clId="{2A4D2858-245E-4FA7-A5C4-A351ECDAD81A}" dt="2023-08-17T02:02:27.379" v="120" actId="20577"/>
          <ac:spMkLst>
            <pc:docMk/>
            <pc:sldMk cId="3553947464" sldId="289"/>
            <ac:spMk id="13" creationId="{90FDEAB7-D8AC-AF10-F510-6799E38C1153}"/>
          </ac:spMkLst>
        </pc:spChg>
        <pc:spChg chg="mod">
          <ac:chgData name="yeji kim" userId="f0cb28124a4cfe3a" providerId="LiveId" clId="{2A4D2858-245E-4FA7-A5C4-A351ECDAD81A}" dt="2023-08-17T02:02:14.724" v="119" actId="1076"/>
          <ac:spMkLst>
            <pc:docMk/>
            <pc:sldMk cId="3553947464" sldId="289"/>
            <ac:spMk id="15" creationId="{CBDFAF74-1ED8-1C97-716B-8AFD8418280C}"/>
          </ac:spMkLst>
        </pc:spChg>
      </pc:sldChg>
      <pc:sldChg chg="modSp mod">
        <pc:chgData name="yeji kim" userId="f0cb28124a4cfe3a" providerId="LiveId" clId="{2A4D2858-245E-4FA7-A5C4-A351ECDAD81A}" dt="2023-08-17T02:08:01.265" v="127" actId="1076"/>
        <pc:sldMkLst>
          <pc:docMk/>
          <pc:sldMk cId="3415328660" sldId="293"/>
        </pc:sldMkLst>
        <pc:spChg chg="mod">
          <ac:chgData name="yeji kim" userId="f0cb28124a4cfe3a" providerId="LiveId" clId="{2A4D2858-245E-4FA7-A5C4-A351ECDAD81A}" dt="2023-08-17T02:08:01.265" v="127" actId="1076"/>
          <ac:spMkLst>
            <pc:docMk/>
            <pc:sldMk cId="3415328660" sldId="293"/>
            <ac:spMk id="6" creationId="{63743A56-1687-398D-9EB8-7CD7B909BF4B}"/>
          </ac:spMkLst>
        </pc:spChg>
      </pc:sldChg>
      <pc:sldChg chg="mod modShow">
        <pc:chgData name="yeji kim" userId="f0cb28124a4cfe3a" providerId="LiveId" clId="{2A4D2858-245E-4FA7-A5C4-A351ECDAD81A}" dt="2023-08-17T02:03:00.967" v="122" actId="729"/>
        <pc:sldMkLst>
          <pc:docMk/>
          <pc:sldMk cId="1866799084" sldId="294"/>
        </pc:sldMkLst>
      </pc:sldChg>
      <pc:sldChg chg="mod modShow">
        <pc:chgData name="yeji kim" userId="f0cb28124a4cfe3a" providerId="LiveId" clId="{2A4D2858-245E-4FA7-A5C4-A351ECDAD81A}" dt="2023-08-17T02:03:13.685" v="123" actId="729"/>
        <pc:sldMkLst>
          <pc:docMk/>
          <pc:sldMk cId="445580365" sldId="297"/>
        </pc:sldMkLst>
      </pc:sldChg>
      <pc:sldChg chg="ord">
        <pc:chgData name="yeji kim" userId="f0cb28124a4cfe3a" providerId="LiveId" clId="{2A4D2858-245E-4FA7-A5C4-A351ECDAD81A}" dt="2023-08-17T02:16:09.956" v="138"/>
        <pc:sldMkLst>
          <pc:docMk/>
          <pc:sldMk cId="3043055541" sldId="299"/>
        </pc:sldMkLst>
      </pc:sldChg>
      <pc:sldChg chg="mod modShow">
        <pc:chgData name="yeji kim" userId="f0cb28124a4cfe3a" providerId="LiveId" clId="{2A4D2858-245E-4FA7-A5C4-A351ECDAD81A}" dt="2023-08-17T02:02:51.281" v="121" actId="729"/>
        <pc:sldMkLst>
          <pc:docMk/>
          <pc:sldMk cId="1005312184" sldId="303"/>
        </pc:sldMkLst>
      </pc:sldChg>
      <pc:sldChg chg="ord">
        <pc:chgData name="yeji kim" userId="f0cb28124a4cfe3a" providerId="LiveId" clId="{2A4D2858-245E-4FA7-A5C4-A351ECDAD81A}" dt="2023-08-17T02:06:40.822" v="125"/>
        <pc:sldMkLst>
          <pc:docMk/>
          <pc:sldMk cId="4080998066" sldId="304"/>
        </pc:sldMkLst>
      </pc:sldChg>
      <pc:sldChg chg="modSp mod">
        <pc:chgData name="yeji kim" userId="f0cb28124a4cfe3a" providerId="LiveId" clId="{2A4D2858-245E-4FA7-A5C4-A351ECDAD81A}" dt="2023-08-17T01:59:04.630" v="118" actId="20577"/>
        <pc:sldMkLst>
          <pc:docMk/>
          <pc:sldMk cId="453342005" sldId="306"/>
        </pc:sldMkLst>
        <pc:spChg chg="mod">
          <ac:chgData name="yeji kim" userId="f0cb28124a4cfe3a" providerId="LiveId" clId="{2A4D2858-245E-4FA7-A5C4-A351ECDAD81A}" dt="2023-08-17T01:59:04.630" v="118" actId="20577"/>
          <ac:spMkLst>
            <pc:docMk/>
            <pc:sldMk cId="453342005" sldId="306"/>
            <ac:spMk id="7" creationId="{2D9ADC90-2583-3524-30DC-F5BAD1DF352D}"/>
          </ac:spMkLst>
        </pc:spChg>
      </pc:sldChg>
      <pc:sldChg chg="modSp mod">
        <pc:chgData name="yeji kim" userId="f0cb28124a4cfe3a" providerId="LiveId" clId="{2A4D2858-245E-4FA7-A5C4-A351ECDAD81A}" dt="2023-08-17T01:34:53.144" v="71"/>
        <pc:sldMkLst>
          <pc:docMk/>
          <pc:sldMk cId="145965657" sldId="310"/>
        </pc:sldMkLst>
        <pc:spChg chg="mod">
          <ac:chgData name="yeji kim" userId="f0cb28124a4cfe3a" providerId="LiveId" clId="{2A4D2858-245E-4FA7-A5C4-A351ECDAD81A}" dt="2023-08-17T01:34:53.144" v="71"/>
          <ac:spMkLst>
            <pc:docMk/>
            <pc:sldMk cId="145965657" sldId="310"/>
            <ac:spMk id="6" creationId="{63743A56-1687-398D-9EB8-7CD7B909BF4B}"/>
          </ac:spMkLst>
        </pc:spChg>
      </pc:sldChg>
      <pc:sldChg chg="delSp modSp mod ord">
        <pc:chgData name="yeji kim" userId="f0cb28124a4cfe3a" providerId="LiveId" clId="{2A4D2858-245E-4FA7-A5C4-A351ECDAD81A}" dt="2023-08-17T02:11:53.695" v="136" actId="1076"/>
        <pc:sldMkLst>
          <pc:docMk/>
          <pc:sldMk cId="4176095334" sldId="314"/>
        </pc:sldMkLst>
        <pc:spChg chg="del mod">
          <ac:chgData name="yeji kim" userId="f0cb28124a4cfe3a" providerId="LiveId" clId="{2A4D2858-245E-4FA7-A5C4-A351ECDAD81A}" dt="2023-08-17T02:11:40.255" v="133" actId="478"/>
          <ac:spMkLst>
            <pc:docMk/>
            <pc:sldMk cId="4176095334" sldId="314"/>
            <ac:spMk id="9" creationId="{8C2B0BE9-39A2-FFD0-AED3-CD8C917008D1}"/>
          </ac:spMkLst>
        </pc:spChg>
        <pc:spChg chg="mod">
          <ac:chgData name="yeji kim" userId="f0cb28124a4cfe3a" providerId="LiveId" clId="{2A4D2858-245E-4FA7-A5C4-A351ECDAD81A}" dt="2023-08-17T02:11:47.761" v="135" actId="1076"/>
          <ac:spMkLst>
            <pc:docMk/>
            <pc:sldMk cId="4176095334" sldId="314"/>
            <ac:spMk id="12" creationId="{D78CA910-A867-085B-F9FD-93617D62E596}"/>
          </ac:spMkLst>
        </pc:spChg>
        <pc:graphicFrameChg chg="del">
          <ac:chgData name="yeji kim" userId="f0cb28124a4cfe3a" providerId="LiveId" clId="{2A4D2858-245E-4FA7-A5C4-A351ECDAD81A}" dt="2023-08-17T02:11:43.032" v="134" actId="478"/>
          <ac:graphicFrameMkLst>
            <pc:docMk/>
            <pc:sldMk cId="4176095334" sldId="314"/>
            <ac:graphicFrameMk id="2" creationId="{F0C72FCE-BA84-F509-D904-E197BC916590}"/>
          </ac:graphicFrameMkLst>
        </pc:graphicFrameChg>
        <pc:graphicFrameChg chg="mod">
          <ac:chgData name="yeji kim" userId="f0cb28124a4cfe3a" providerId="LiveId" clId="{2A4D2858-245E-4FA7-A5C4-A351ECDAD81A}" dt="2023-08-17T02:11:53.695" v="136" actId="1076"/>
          <ac:graphicFrameMkLst>
            <pc:docMk/>
            <pc:sldMk cId="4176095334" sldId="314"/>
            <ac:graphicFrameMk id="10" creationId="{5E1CE9CE-4413-8D96-EBCC-A27B15B8D66B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41E15-0F9C-55A1-CAC8-BFF6B93B9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D995A0-7379-8153-8BFC-F8E058283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369E7-DC65-4979-1EFE-40DD91311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EBF32-87B4-F51C-8518-7BB4AAAF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DB67FB-4765-1107-CDF3-A0C4BB8E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277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F1196-6669-B496-DAF7-13800D97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BC1649-DBB1-9494-9AD7-128B3806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D25411-E759-D6F2-DEA9-5A9F6572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8C0475-8756-2E25-0CD1-0C411DA1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3BFA5-690E-C98E-F700-521F0B28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4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DB8709-1527-685A-BEA8-B4113BDE2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1FDDA6-5A3D-21AA-600A-45D95BF67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54FD8-93E3-C931-DC41-E41520E5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3722D-3AA3-FE3E-4E81-8EFB4141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19A185-5CC7-8D4F-7ADD-1442356C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5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085BF-6453-ECCA-DCEF-B3E4A341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AFA433-2937-79D9-3895-4CD951B42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D4151-2BD2-660C-79E7-7E8C585C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6D96C-9A29-67AD-0D4E-CAF5229A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04FF4-16D3-4A81-84FE-762F7CE3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31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B45DE-794A-A1EB-62C3-5FE41616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2FEB2-1339-062A-3447-F064F3031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8AFF8C-8A59-B326-E4D5-7CF6F36AA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A6479-D60F-4441-3C81-87B6969B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280AF4-9303-76CF-E1CB-53B87722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6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7981F-6D39-EB3D-3C80-54E5E1DF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C30E5-4E6E-D380-D345-59F0B8FED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D68A5E-6686-1C85-4345-A225B4F3E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C810E5-DF19-1FD7-2D02-BEE7FCEA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B670A8-D4B9-5985-E1BF-B9534FA6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AA10E8-DA85-94D7-38CD-549059CAB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22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FE236-4A67-F18D-82E1-F3DB0AF7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32D9F3-E105-B398-158E-4FB60F055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DF8401-759D-DBD3-A022-23C3953ED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7A975F-E0BC-F174-2F55-AB44B607A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6C0A9A-310D-116E-31C3-3B9EF940D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4B6E68-0EE5-1126-A5E3-F193BE5D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D6E9B2-CF84-539F-0C83-B2378CED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88B7DB-2950-2059-B4CA-FD4CB8D1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7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9F5B6-5CC9-AE11-63D0-49989150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219E38-10E8-7B55-1ABE-A52F05FB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7806FD-2B5B-E19C-F6E1-06DEC119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99305-69D5-CEC1-D58E-D5B05C1E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45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457AC7-3F06-E849-C74E-F00C91A5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91C95C-C4C6-437E-3216-361760CD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310BE-C739-4F40-B18F-47E62C24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57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4E9C5-EFE7-7D1E-B252-49A3E2EE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A8306-6432-EE09-E694-C16F41457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BED2A-46FB-3D6E-3F42-8FDEF9D58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A51C98-8F59-381C-7B78-FC166AF5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F8452E-7B92-E4C2-BE09-A990E3F37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EE4C17-5719-2D77-D3D8-032A6421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F8D09-5539-1440-4A5F-56B56CC7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8FA025-2F94-A0B6-B78D-3C231AA1B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8C75C9-E172-D16A-6DEB-3CFDC652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637CE5-6142-5302-1E69-81B1B794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9DB3DB-A8DF-4031-249C-24A671C7A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76C6FB-0C0E-D36E-A3D6-3A38558A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555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4FDBFB-154A-47C8-74B1-E9863EECC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7B791-AA52-954E-95DB-F8F4F31B1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49179-DDD6-4E84-07E2-6E6498A11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96169-E1B7-4238-9861-FD79ED9B05A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1667A-7262-00C2-5840-95EB9ED62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EF44F-9230-EC84-B831-4583C02EF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0404D-85E1-4CF3-8838-04545C3BD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7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C745A1-CDBB-D070-2B69-7A948C0AB863}"/>
              </a:ext>
            </a:extLst>
          </p:cNvPr>
          <p:cNvSpPr txBox="1"/>
          <p:nvPr/>
        </p:nvSpPr>
        <p:spPr>
          <a:xfrm>
            <a:off x="380905" y="1373401"/>
            <a:ext cx="1049498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150" dirty="0">
                <a:solidFill>
                  <a:schemeClr val="bg1"/>
                </a:solidFill>
                <a:latin typeface="+mj-ea"/>
                <a:ea typeface="+mj-ea"/>
              </a:rPr>
              <a:t>Parkinson’s Disease</a:t>
            </a:r>
          </a:p>
          <a:p>
            <a:r>
              <a:rPr lang="en-US" altLang="ko-KR" sz="5400" spc="-150" dirty="0">
                <a:solidFill>
                  <a:schemeClr val="bg1"/>
                </a:solidFill>
              </a:rPr>
              <a:t>Brain Data Processing &amp; Analyzing</a:t>
            </a:r>
            <a:endParaRPr lang="ko-KR" altLang="en-US" sz="5400" spc="-15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AC5610-CD62-EBCB-BAB7-D4D333B37B55}"/>
              </a:ext>
            </a:extLst>
          </p:cNvPr>
          <p:cNvCxnSpPr>
            <a:cxnSpLocks/>
          </p:cNvCxnSpPr>
          <p:nvPr/>
        </p:nvCxnSpPr>
        <p:spPr>
          <a:xfrm>
            <a:off x="492000" y="3548641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BF7AD8-0EDF-9DF4-5459-D6C7EB0B5AC7}"/>
              </a:ext>
            </a:extLst>
          </p:cNvPr>
          <p:cNvSpPr txBox="1"/>
          <p:nvPr/>
        </p:nvSpPr>
        <p:spPr>
          <a:xfrm>
            <a:off x="492000" y="4013443"/>
            <a:ext cx="1955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August 2023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UNIST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Yeji Kim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C38996-7C3F-A8EF-87C5-A95EEA48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837" y="393130"/>
            <a:ext cx="4079905" cy="16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0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38296" y="486035"/>
            <a:ext cx="9708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Gyrification Index  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2D9ADC90-2583-3524-30DC-F5BAD1DF352D}"/>
              </a:ext>
            </a:extLst>
          </p:cNvPr>
          <p:cNvSpPr txBox="1">
            <a:spLocks/>
          </p:cNvSpPr>
          <p:nvPr/>
        </p:nvSpPr>
        <p:spPr>
          <a:xfrm>
            <a:off x="889643" y="2154547"/>
            <a:ext cx="11098141" cy="1865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dirty="0"/>
              <a:t>Issues in studies using LGI </a:t>
            </a:r>
          </a:p>
          <a:p>
            <a:pPr marL="800100" lvl="1" indent="-342900"/>
            <a:r>
              <a:rPr lang="en-US" altLang="ko-KR" dirty="0"/>
              <a:t>Large kernel : r =&gt; 25 mm</a:t>
            </a:r>
          </a:p>
          <a:p>
            <a:pPr marL="800100" lvl="1" indent="-342900"/>
            <a:r>
              <a:rPr lang="en-US" altLang="ko-KR" dirty="0"/>
              <a:t>Unadjusted kernel size : Inconsistent results for same shapes at different scales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F59290-84C5-83D5-B4C4-BBE157DB4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417" y="4441664"/>
            <a:ext cx="5063115" cy="15900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3C7F70B-D888-C242-9413-089538A737D7}"/>
              </a:ext>
            </a:extLst>
          </p:cNvPr>
          <p:cNvSpPr/>
          <p:nvPr/>
        </p:nvSpPr>
        <p:spPr>
          <a:xfrm>
            <a:off x="5292593" y="4210881"/>
            <a:ext cx="271823" cy="3883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4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38296" y="486035"/>
            <a:ext cx="737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Analysis  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C72FCE-BA84-F509-D904-E197BC916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163243"/>
              </p:ext>
            </p:extLst>
          </p:nvPr>
        </p:nvGraphicFramePr>
        <p:xfrm>
          <a:off x="898183" y="2303685"/>
          <a:ext cx="7239000" cy="127254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297257508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951741905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4149471865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77013249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thickness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lgi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94005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HC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PD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54098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HC &lt; PD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196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B80283D5-313D-5E5A-051E-ED585382B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56" y="20750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C2B0BE9-39A2-FFD0-AED3-CD8C917008D1}"/>
              </a:ext>
            </a:extLst>
          </p:cNvPr>
          <p:cNvSpPr txBox="1">
            <a:spLocks/>
          </p:cNvSpPr>
          <p:nvPr/>
        </p:nvSpPr>
        <p:spPr>
          <a:xfrm>
            <a:off x="443536" y="1667415"/>
            <a:ext cx="9696628" cy="87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dirty="0"/>
              <a:t>HC (Healthy Control), PD (Parkinson Disease)</a:t>
            </a:r>
          </a:p>
          <a:p>
            <a:endParaRPr lang="en-US" altLang="ko-KR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E1CE9CE-4413-8D96-EBCC-A27B15B8D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94124"/>
              </p:ext>
            </p:extLst>
          </p:nvPr>
        </p:nvGraphicFramePr>
        <p:xfrm>
          <a:off x="898183" y="4926925"/>
          <a:ext cx="7239000" cy="127254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490515556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550303048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63814885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1962516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thickness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lgi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8366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HC &gt; UVP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11052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HC &lt; UVP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939540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760E8696-840C-DE46-C76F-9B594E21B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183" y="51059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D78CA910-A867-085B-F9FD-93617D62E596}"/>
              </a:ext>
            </a:extLst>
          </p:cNvPr>
          <p:cNvSpPr txBox="1">
            <a:spLocks/>
          </p:cNvSpPr>
          <p:nvPr/>
        </p:nvSpPr>
        <p:spPr>
          <a:xfrm>
            <a:off x="438296" y="4279097"/>
            <a:ext cx="9696628" cy="87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dirty="0"/>
              <a:t>HC (Healthy Control), UVP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701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471911" y="2669032"/>
            <a:ext cx="737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 HC &amp; PD  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6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81C2A7-DA35-DB81-5671-85B63E14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1" y="1718824"/>
            <a:ext cx="5295900" cy="4000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FDEAB7-D8AC-AF10-F510-6799E38C1153}"/>
              </a:ext>
            </a:extLst>
          </p:cNvPr>
          <p:cNvSpPr txBox="1"/>
          <p:nvPr/>
        </p:nvSpPr>
        <p:spPr>
          <a:xfrm flipH="1">
            <a:off x="438296" y="486035"/>
            <a:ext cx="9324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40D898CC-F5A5-6969-1730-28D35E6441FA}"/>
              </a:ext>
            </a:extLst>
          </p:cNvPr>
          <p:cNvSpPr txBox="1">
            <a:spLocks/>
          </p:cNvSpPr>
          <p:nvPr/>
        </p:nvSpPr>
        <p:spPr>
          <a:xfrm>
            <a:off x="2201295" y="6006060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CBDFAF74-1ED8-1C97-716B-8AFD8418280C}"/>
              </a:ext>
            </a:extLst>
          </p:cNvPr>
          <p:cNvSpPr txBox="1">
            <a:spLocks/>
          </p:cNvSpPr>
          <p:nvPr/>
        </p:nvSpPr>
        <p:spPr>
          <a:xfrm>
            <a:off x="7915805" y="6006060"/>
            <a:ext cx="3085170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Gyrification Index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42E2B3-CC08-022C-7805-A1889C32C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161" y="1728349"/>
            <a:ext cx="52292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47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FDEAB7-D8AC-AF10-F510-6799E38C1153}"/>
              </a:ext>
            </a:extLst>
          </p:cNvPr>
          <p:cNvSpPr txBox="1"/>
          <p:nvPr/>
        </p:nvSpPr>
        <p:spPr>
          <a:xfrm flipH="1">
            <a:off x="438296" y="486035"/>
            <a:ext cx="9324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Index(HC &lt; PD)  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40D898CC-F5A5-6969-1730-28D35E6441FA}"/>
              </a:ext>
            </a:extLst>
          </p:cNvPr>
          <p:cNvSpPr txBox="1">
            <a:spLocks/>
          </p:cNvSpPr>
          <p:nvPr/>
        </p:nvSpPr>
        <p:spPr>
          <a:xfrm>
            <a:off x="2281359" y="6003407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F503A94A-B224-525F-6F63-3CBEB721E8A7}"/>
              </a:ext>
            </a:extLst>
          </p:cNvPr>
          <p:cNvSpPr txBox="1">
            <a:spLocks/>
          </p:cNvSpPr>
          <p:nvPr/>
        </p:nvSpPr>
        <p:spPr>
          <a:xfrm>
            <a:off x="8015818" y="6006061"/>
            <a:ext cx="3085170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Gyrification Index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1522D0-3D56-D51E-9D34-4D4F52C5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18" y="1739394"/>
            <a:ext cx="5257800" cy="3971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BF5513-EC32-EEF8-CB01-E68BEB02C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39" y="1758443"/>
            <a:ext cx="52006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66005" y="344403"/>
            <a:ext cx="9324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Index(HC &lt; PD)  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555" y="242459"/>
            <a:ext cx="2433320" cy="973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50DE10-74D6-9F9E-995F-3EB000BBF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53" y="2244663"/>
            <a:ext cx="5267325" cy="39338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C6298E-B4EC-7E86-D6AA-4AD2DEE6B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72" y="3881899"/>
            <a:ext cx="8096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id="{1803EB10-40FB-BAB1-138D-D9E1D49C3E30}"/>
              </a:ext>
            </a:extLst>
          </p:cNvPr>
          <p:cNvSpPr txBox="1">
            <a:spLocks/>
          </p:cNvSpPr>
          <p:nvPr/>
        </p:nvSpPr>
        <p:spPr>
          <a:xfrm>
            <a:off x="2561117" y="6244357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52D796D-1A2D-4289-EAEC-BCC59944E2CD}"/>
              </a:ext>
            </a:extLst>
          </p:cNvPr>
          <p:cNvSpPr txBox="1">
            <a:spLocks/>
          </p:cNvSpPr>
          <p:nvPr/>
        </p:nvSpPr>
        <p:spPr>
          <a:xfrm>
            <a:off x="7997345" y="6209778"/>
            <a:ext cx="3085170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Gyrification Index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9C03451-B160-FF54-416E-8BE351DF8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578" y="2252173"/>
            <a:ext cx="5248275" cy="3933825"/>
          </a:xfrm>
          <a:prstGeom prst="rect">
            <a:avLst/>
          </a:prstGeom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75ECB2A6-ADA8-5339-FC59-8024D04057DB}"/>
              </a:ext>
            </a:extLst>
          </p:cNvPr>
          <p:cNvSpPr txBox="1">
            <a:spLocks/>
          </p:cNvSpPr>
          <p:nvPr/>
        </p:nvSpPr>
        <p:spPr>
          <a:xfrm>
            <a:off x="666907" y="1254772"/>
            <a:ext cx="7054693" cy="861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Both width and depth change (no change in LGI for same shape with different scale)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E94CFB4-AF5D-6406-517E-B9B0EF87A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96" y="1297824"/>
            <a:ext cx="595697" cy="6070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B717B7-29D9-1AF9-5CA8-830B82636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097" y="1105193"/>
            <a:ext cx="955134" cy="97332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3F5B9B-10BD-16EA-F90A-2E509A0C8A2D}"/>
              </a:ext>
            </a:extLst>
          </p:cNvPr>
          <p:cNvSpPr/>
          <p:nvPr/>
        </p:nvSpPr>
        <p:spPr>
          <a:xfrm>
            <a:off x="8488218" y="1505527"/>
            <a:ext cx="369455" cy="194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7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38296" y="486035"/>
            <a:ext cx="9324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Index(HC &lt; PD)  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5AECAF-1938-1233-8471-B853A0CD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03" y="1845857"/>
            <a:ext cx="1922803" cy="4031477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id="{1803EB10-40FB-BAB1-138D-D9E1D49C3E30}"/>
              </a:ext>
            </a:extLst>
          </p:cNvPr>
          <p:cNvSpPr txBox="1">
            <a:spLocks/>
          </p:cNvSpPr>
          <p:nvPr/>
        </p:nvSpPr>
        <p:spPr>
          <a:xfrm>
            <a:off x="5713903" y="5992317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D2BB62A1-E4A0-38C2-B4D9-39305A801852}"/>
              </a:ext>
            </a:extLst>
          </p:cNvPr>
          <p:cNvSpPr txBox="1">
            <a:spLocks/>
          </p:cNvSpPr>
          <p:nvPr/>
        </p:nvSpPr>
        <p:spPr>
          <a:xfrm>
            <a:off x="8294142" y="6015058"/>
            <a:ext cx="3085170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Gyrification Index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00D11A-599A-208A-576C-E210D314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96" y="1845858"/>
            <a:ext cx="1786329" cy="40314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DE19A0-1AF9-6055-54F9-47E8123FE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02" y="1973608"/>
            <a:ext cx="4287064" cy="37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9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530660" y="540045"/>
            <a:ext cx="9324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Index(HC &lt; PD)  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307" y="522549"/>
            <a:ext cx="2433320" cy="973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50DE10-74D6-9F9E-995F-3EB000BBF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05" y="1837747"/>
            <a:ext cx="5267325" cy="39338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C6298E-B4EC-7E86-D6AA-4AD2DEE6B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02" y="3414134"/>
            <a:ext cx="8096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id="{1803EB10-40FB-BAB1-138D-D9E1D49C3E30}"/>
              </a:ext>
            </a:extLst>
          </p:cNvPr>
          <p:cNvSpPr txBox="1">
            <a:spLocks/>
          </p:cNvSpPr>
          <p:nvPr/>
        </p:nvSpPr>
        <p:spPr>
          <a:xfrm>
            <a:off x="2367154" y="6009750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75ECB2A6-ADA8-5339-FC59-8024D04057DB}"/>
              </a:ext>
            </a:extLst>
          </p:cNvPr>
          <p:cNvSpPr txBox="1">
            <a:spLocks/>
          </p:cNvSpPr>
          <p:nvPr/>
        </p:nvSpPr>
        <p:spPr>
          <a:xfrm>
            <a:off x="6165300" y="2443828"/>
            <a:ext cx="5874327" cy="861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Once a diagnosis of Parkinson's disease (PD) has been made, cognitive impairment has begun and involves anterior cingulate cortex (ACC).</a:t>
            </a:r>
          </a:p>
          <a:p>
            <a:r>
              <a:rPr lang="en-US" altLang="ko-KR" sz="1600" b="0" i="0" dirty="0">
                <a:solidFill>
                  <a:srgbClr val="212121"/>
                </a:solidFill>
                <a:effectLst/>
                <a:latin typeface="BlinkMacSystemFont"/>
              </a:rPr>
              <a:t>Vogt BA. Cingulate cortex in Parkinson's disease. </a:t>
            </a:r>
            <a:r>
              <a:rPr lang="en-US" altLang="ko-KR" sz="1600" b="0" i="0" dirty="0" err="1">
                <a:solidFill>
                  <a:srgbClr val="212121"/>
                </a:solidFill>
                <a:effectLst/>
                <a:latin typeface="BlinkMacSystemFont"/>
              </a:rPr>
              <a:t>Handb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BlinkMacSystemFont"/>
              </a:rPr>
              <a:t> Clin Neurol. 2019;166:253-266. </a:t>
            </a:r>
            <a:r>
              <a:rPr lang="en-US" altLang="ko-KR" sz="1600" b="0" i="0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BlinkMacSystemFont"/>
              </a:rPr>
              <a:t>: 10.1016/B978-0-444-64196-0.00013-3. PMID: 31731914.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51588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576533" y="2984125"/>
            <a:ext cx="737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HC &amp; UVP 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2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38296" y="486035"/>
            <a:ext cx="737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Analysis  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80283D5-313D-5E5A-051E-ED585382B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56" y="20750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E1CE9CE-4413-8D96-EBCC-A27B15B8D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574073"/>
              </p:ext>
            </p:extLst>
          </p:nvPr>
        </p:nvGraphicFramePr>
        <p:xfrm>
          <a:off x="1022008" y="2597384"/>
          <a:ext cx="7239000" cy="127254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490515556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550303048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63814885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1962516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thickness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lgi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8366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HC &gt; UVP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11052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HC &lt; UVP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939540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760E8696-840C-DE46-C76F-9B594E21B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183" y="51059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D78CA910-A867-085B-F9FD-93617D62E596}"/>
              </a:ext>
            </a:extLst>
          </p:cNvPr>
          <p:cNvSpPr txBox="1">
            <a:spLocks/>
          </p:cNvSpPr>
          <p:nvPr/>
        </p:nvSpPr>
        <p:spPr>
          <a:xfrm>
            <a:off x="571856" y="1755995"/>
            <a:ext cx="9696628" cy="87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dirty="0"/>
              <a:t>HC (Healthy Control), UVP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609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38296" y="424123"/>
            <a:ext cx="4873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Cohorts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C10A84C7-9A61-CD68-200D-BA287248E0FF}"/>
              </a:ext>
            </a:extLst>
          </p:cNvPr>
          <p:cNvSpPr txBox="1">
            <a:spLocks/>
          </p:cNvSpPr>
          <p:nvPr/>
        </p:nvSpPr>
        <p:spPr>
          <a:xfrm>
            <a:off x="608802" y="1442618"/>
            <a:ext cx="9696628" cy="4411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dirty="0"/>
              <a:t>Data</a:t>
            </a:r>
          </a:p>
          <a:p>
            <a:pPr marL="800100" lvl="1" indent="-342900"/>
            <a:r>
              <a:rPr lang="en-US" altLang="ko-KR" dirty="0"/>
              <a:t>64 T1 scans (50 subjects)</a:t>
            </a:r>
          </a:p>
          <a:p>
            <a:pPr marL="800100" lvl="1" indent="-342900"/>
            <a:r>
              <a:rPr lang="en-US" altLang="ko-KR" dirty="0"/>
              <a:t>CONTROL : 27 T1 scans (21 subjects)</a:t>
            </a:r>
          </a:p>
          <a:p>
            <a:pPr marL="800100" lvl="1" indent="-342900"/>
            <a:r>
              <a:rPr lang="en-US" altLang="ko-KR" dirty="0"/>
              <a:t>BVP : 19 T1 scans (19 subjects)</a:t>
            </a:r>
          </a:p>
          <a:p>
            <a:pPr marL="800100" lvl="1" indent="-342900"/>
            <a:r>
              <a:rPr lang="en-US" altLang="ko-KR" dirty="0"/>
              <a:t>UVP : 18 T1 scans (10 subjects)</a:t>
            </a:r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Cortical surface reconstruction and</a:t>
            </a:r>
            <a:r>
              <a:rPr lang="ko-KR" altLang="en-US" dirty="0"/>
              <a:t> </a:t>
            </a:r>
            <a:r>
              <a:rPr lang="en-US" altLang="ko-KR" dirty="0"/>
              <a:t>registration</a:t>
            </a:r>
          </a:p>
          <a:p>
            <a:pPr marL="800100" lvl="1" indent="-342900"/>
            <a:r>
              <a:rPr lang="en-US" altLang="ko-KR" dirty="0"/>
              <a:t>FreeSurfer</a:t>
            </a:r>
            <a:r>
              <a:rPr lang="en-US" altLang="ko-KR" baseline="30000" dirty="0"/>
              <a:t>1)</a:t>
            </a:r>
          </a:p>
          <a:p>
            <a:pPr marL="800100" lvl="1" indent="-342900"/>
            <a:r>
              <a:rPr lang="en-US" altLang="ko-KR" dirty="0"/>
              <a:t>HSD</a:t>
            </a:r>
            <a:r>
              <a:rPr lang="en-US" altLang="ko-KR" baseline="30000" dirty="0"/>
              <a:t>2)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342900" indent="-342900"/>
            <a:r>
              <a:rPr lang="en-US" altLang="ko-KR" dirty="0"/>
              <a:t>QA</a:t>
            </a:r>
          </a:p>
          <a:p>
            <a:pPr marL="800100" lvl="1" indent="-342900"/>
            <a:r>
              <a:rPr lang="en-US" altLang="ko-KR" dirty="0"/>
              <a:t>63/64 good QA (1 questionable QA)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140501-4566-3627-2DDA-5448D38D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775" y="486035"/>
            <a:ext cx="2433320" cy="973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D018C8-FB2F-4425-BB01-513A5EF1667D}"/>
              </a:ext>
            </a:extLst>
          </p:cNvPr>
          <p:cNvSpPr txBox="1"/>
          <p:nvPr/>
        </p:nvSpPr>
        <p:spPr>
          <a:xfrm>
            <a:off x="1131095" y="6062662"/>
            <a:ext cx="6255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1)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en-US" altLang="ko-KR" sz="1800" b="0" i="0" dirty="0" err="1">
                <a:solidFill>
                  <a:srgbClr val="1D1C1D"/>
                </a:solidFill>
                <a:effectLst/>
                <a:latin typeface="NotoSansKR"/>
              </a:rPr>
              <a:t>freesurfer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NotoSansKR"/>
              </a:rPr>
              <a:t>: </a:t>
            </a:r>
            <a:r>
              <a:rPr lang="en-US" altLang="ko-KR" sz="1800" b="0" i="0" dirty="0" err="1">
                <a:solidFill>
                  <a:srgbClr val="1D1C1D"/>
                </a:solidFill>
                <a:effectLst/>
                <a:latin typeface="NotoSansKR"/>
              </a:rPr>
              <a:t>Fischl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en-US" altLang="ko-KR" sz="1800" b="0" i="1" dirty="0">
                <a:solidFill>
                  <a:srgbClr val="1D1C1D"/>
                </a:solidFill>
                <a:effectLst/>
                <a:latin typeface="NotoSansKR"/>
              </a:rPr>
              <a:t>Neuroimage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NotoSansKR"/>
              </a:rPr>
              <a:t> 62.2 (2012)</a:t>
            </a:r>
            <a:endParaRPr lang="en-US" altLang="ko-KR" sz="1800" dirty="0"/>
          </a:p>
          <a:p>
            <a:r>
              <a:rPr lang="en-US" altLang="ko-KR" sz="1800" dirty="0"/>
              <a:t>2)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en-US" altLang="ko-KR" sz="1800" b="0" i="0" dirty="0" err="1">
                <a:solidFill>
                  <a:srgbClr val="1D1C1D"/>
                </a:solidFill>
                <a:effectLst/>
                <a:latin typeface="NotoSansKR"/>
              </a:rPr>
              <a:t>Lyu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en-US" altLang="ko-KR" sz="1800" b="0" i="0" dirty="0" err="1">
                <a:solidFill>
                  <a:srgbClr val="1D1C1D"/>
                </a:solidFill>
                <a:effectLst/>
                <a:latin typeface="NotoSansKR"/>
              </a:rPr>
              <a:t>Ilwoo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NotoSansKR"/>
              </a:rPr>
              <a:t>, et al.  </a:t>
            </a:r>
            <a:r>
              <a:rPr lang="en-US" altLang="ko-KR" sz="1800" b="0" i="1" dirty="0">
                <a:solidFill>
                  <a:srgbClr val="1D1C1D"/>
                </a:solidFill>
                <a:effectLst/>
                <a:latin typeface="NotoSansKR"/>
              </a:rPr>
              <a:t>Medical image analysis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NotoSansKR"/>
              </a:rPr>
              <a:t> 57 (2019)</a:t>
            </a:r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82FDDE-2BA1-4C3B-A798-C3E312ECC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092" y="1619250"/>
            <a:ext cx="1928203" cy="26566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1C847F-07D7-48AF-882E-31856B2F7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602" y="2427842"/>
            <a:ext cx="2003781" cy="26986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3236A1-AB16-449D-AB50-357A4BAD5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577" y="3946110"/>
            <a:ext cx="2110915" cy="257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55385" y="587978"/>
            <a:ext cx="10269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 (HC</a:t>
            </a:r>
            <a:r>
              <a:rPr lang="ko-KR" altLang="en-US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 </a:t>
            </a:r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&gt; UVP) 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754756B1-C812-1413-85DB-CECC1F8D91F4}"/>
              </a:ext>
            </a:extLst>
          </p:cNvPr>
          <p:cNvSpPr txBox="1">
            <a:spLocks/>
          </p:cNvSpPr>
          <p:nvPr/>
        </p:nvSpPr>
        <p:spPr>
          <a:xfrm>
            <a:off x="2458929" y="6080840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C7A8D6B-E24D-21F2-24CE-4D6E5CFD92C7}"/>
              </a:ext>
            </a:extLst>
          </p:cNvPr>
          <p:cNvSpPr txBox="1">
            <a:spLocks/>
          </p:cNvSpPr>
          <p:nvPr/>
        </p:nvSpPr>
        <p:spPr>
          <a:xfrm>
            <a:off x="8015818" y="6006061"/>
            <a:ext cx="3085170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Gyrification Index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5B7A3E-627D-7CDE-EADE-EE1332A7A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951352"/>
            <a:ext cx="5314950" cy="3962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F6E5DA-975E-EF32-15A5-264695FC1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121" y="1932252"/>
            <a:ext cx="52863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9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380634" y="380698"/>
            <a:ext cx="10269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 (HC</a:t>
            </a:r>
            <a:r>
              <a:rPr lang="ko-KR" altLang="en-US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 </a:t>
            </a:r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&gt; UVP) 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0" y="406119"/>
            <a:ext cx="2433320" cy="973328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754756B1-C812-1413-85DB-CECC1F8D91F4}"/>
              </a:ext>
            </a:extLst>
          </p:cNvPr>
          <p:cNvSpPr txBox="1">
            <a:spLocks/>
          </p:cNvSpPr>
          <p:nvPr/>
        </p:nvSpPr>
        <p:spPr>
          <a:xfrm>
            <a:off x="2182659" y="6207821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C7A8D6B-E24D-21F2-24CE-4D6E5CFD92C7}"/>
              </a:ext>
            </a:extLst>
          </p:cNvPr>
          <p:cNvSpPr txBox="1">
            <a:spLocks/>
          </p:cNvSpPr>
          <p:nvPr/>
        </p:nvSpPr>
        <p:spPr>
          <a:xfrm>
            <a:off x="7880465" y="6251960"/>
            <a:ext cx="3085170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Gyrification Index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EB68CF-187D-7CE5-1518-54D43990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63" y="2207321"/>
            <a:ext cx="5295900" cy="4000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1E3BDF-4B34-3A70-03E5-739ECD846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23" y="2179814"/>
            <a:ext cx="5286375" cy="395287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F27800B-70A9-59BA-78F5-DC0A7FE5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846" y="2398194"/>
            <a:ext cx="8096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7F3B336-0EB9-791E-F9E6-3820885F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80" y="4994953"/>
            <a:ext cx="8096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DC92613B-3085-E820-82E7-C79F5357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486" y="2460031"/>
            <a:ext cx="8096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0D86011-516F-5ECE-8B41-76697E5A6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408" y="5150164"/>
            <a:ext cx="8096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부제목 2">
            <a:extLst>
              <a:ext uri="{FF2B5EF4-FFF2-40B4-BE49-F238E27FC236}">
                <a16:creationId xmlns:a16="http://schemas.microsoft.com/office/drawing/2014/main" id="{7CAC8772-8610-A858-A669-5BFF08EA74EB}"/>
              </a:ext>
            </a:extLst>
          </p:cNvPr>
          <p:cNvSpPr txBox="1">
            <a:spLocks/>
          </p:cNvSpPr>
          <p:nvPr/>
        </p:nvSpPr>
        <p:spPr>
          <a:xfrm>
            <a:off x="518023" y="1286642"/>
            <a:ext cx="7054693" cy="861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Depth difference</a:t>
            </a:r>
          </a:p>
          <a:p>
            <a:r>
              <a:rPr lang="en-US" altLang="ko-KR" sz="2400" dirty="0"/>
              <a:t>Intraparietal sulcus 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F2DDA6F-C123-25D8-6C33-C756162EC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65" y="1136576"/>
            <a:ext cx="1574053" cy="10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5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55385" y="587978"/>
            <a:ext cx="10269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 (HC</a:t>
            </a:r>
            <a:r>
              <a:rPr lang="ko-KR" altLang="en-US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 </a:t>
            </a:r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&gt; UVP) 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754756B1-C812-1413-85DB-CECC1F8D91F4}"/>
              </a:ext>
            </a:extLst>
          </p:cNvPr>
          <p:cNvSpPr txBox="1">
            <a:spLocks/>
          </p:cNvSpPr>
          <p:nvPr/>
        </p:nvSpPr>
        <p:spPr>
          <a:xfrm>
            <a:off x="6616792" y="6108668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C7A8D6B-E24D-21F2-24CE-4D6E5CFD92C7}"/>
              </a:ext>
            </a:extLst>
          </p:cNvPr>
          <p:cNvSpPr txBox="1">
            <a:spLocks/>
          </p:cNvSpPr>
          <p:nvPr/>
        </p:nvSpPr>
        <p:spPr>
          <a:xfrm>
            <a:off x="9106830" y="6062747"/>
            <a:ext cx="3085170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Gyrification Index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781904-71DC-5A15-891F-FF6E6B0E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122" y="1549228"/>
            <a:ext cx="2038126" cy="4469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0AD388-4CE3-0B29-9455-10CBF7F70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400" y="1593172"/>
            <a:ext cx="2063976" cy="4469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5AE4FC-83EF-550C-8652-445282F1A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54" y="2531364"/>
            <a:ext cx="5686424" cy="23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55385" y="587978"/>
            <a:ext cx="10269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 (HC</a:t>
            </a:r>
            <a:r>
              <a:rPr lang="ko-KR" altLang="en-US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 </a:t>
            </a:r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&lt; UVP) 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754756B1-C812-1413-85DB-CECC1F8D91F4}"/>
              </a:ext>
            </a:extLst>
          </p:cNvPr>
          <p:cNvSpPr txBox="1">
            <a:spLocks/>
          </p:cNvSpPr>
          <p:nvPr/>
        </p:nvSpPr>
        <p:spPr>
          <a:xfrm>
            <a:off x="2463691" y="6127084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C7A8D6B-E24D-21F2-24CE-4D6E5CFD92C7}"/>
              </a:ext>
            </a:extLst>
          </p:cNvPr>
          <p:cNvSpPr txBox="1">
            <a:spLocks/>
          </p:cNvSpPr>
          <p:nvPr/>
        </p:nvSpPr>
        <p:spPr>
          <a:xfrm>
            <a:off x="8015817" y="6127085"/>
            <a:ext cx="3085170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Gyrification Index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E3F233-1D77-0C18-57AE-9D12DFB6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3" y="1840599"/>
            <a:ext cx="5305425" cy="3971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43BBFF-04A8-E8D3-CC92-F30BC2EF9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285" y="1840599"/>
            <a:ext cx="52863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80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55385" y="452500"/>
            <a:ext cx="10269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 (HC</a:t>
            </a:r>
            <a:r>
              <a:rPr lang="ko-KR" altLang="en-US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 </a:t>
            </a:r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&lt; UVP) 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846" y="348821"/>
            <a:ext cx="2433320" cy="973328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754756B1-C812-1413-85DB-CECC1F8D91F4}"/>
              </a:ext>
            </a:extLst>
          </p:cNvPr>
          <p:cNvSpPr txBox="1">
            <a:spLocks/>
          </p:cNvSpPr>
          <p:nvPr/>
        </p:nvSpPr>
        <p:spPr>
          <a:xfrm>
            <a:off x="2487504" y="6247928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C7A8D6B-E24D-21F2-24CE-4D6E5CFD92C7}"/>
              </a:ext>
            </a:extLst>
          </p:cNvPr>
          <p:cNvSpPr txBox="1">
            <a:spLocks/>
          </p:cNvSpPr>
          <p:nvPr/>
        </p:nvSpPr>
        <p:spPr>
          <a:xfrm>
            <a:off x="7978871" y="6270022"/>
            <a:ext cx="3085170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Gyrification Index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E38C4C-AE07-521B-11A4-11CE0A086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164" y="2056827"/>
            <a:ext cx="5248275" cy="3981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A1BE7B-E063-2797-A527-D2E336A12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12562"/>
            <a:ext cx="5257800" cy="397192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0C96174-F36C-74E4-D58A-BA0C2FB2A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591" y="3657027"/>
            <a:ext cx="8096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D34484DE-D229-D9CD-88B8-FCBF6F5FFB5D}"/>
              </a:ext>
            </a:extLst>
          </p:cNvPr>
          <p:cNvSpPr txBox="1">
            <a:spLocks/>
          </p:cNvSpPr>
          <p:nvPr/>
        </p:nvSpPr>
        <p:spPr>
          <a:xfrm>
            <a:off x="455385" y="1293137"/>
            <a:ext cx="7054693" cy="861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Both width and depth change (no change in LGI for same shape with different scale)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67BAF1-A1B6-C95D-D82E-6B7C58C60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442" y="1374387"/>
            <a:ext cx="595697" cy="60704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A1C83F9-F7BF-256E-D490-4635FD8AAB31}"/>
              </a:ext>
            </a:extLst>
          </p:cNvPr>
          <p:cNvSpPr/>
          <p:nvPr/>
        </p:nvSpPr>
        <p:spPr>
          <a:xfrm>
            <a:off x="8011637" y="1568360"/>
            <a:ext cx="369455" cy="194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5D061D-82B9-7D2D-40F6-AA42B693F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591" y="1161852"/>
            <a:ext cx="955134" cy="9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9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55385" y="587978"/>
            <a:ext cx="10269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 (HC</a:t>
            </a:r>
            <a:r>
              <a:rPr lang="ko-KR" altLang="en-US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 </a:t>
            </a:r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&lt; UVP) 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754756B1-C812-1413-85DB-CECC1F8D91F4}"/>
              </a:ext>
            </a:extLst>
          </p:cNvPr>
          <p:cNvSpPr txBox="1">
            <a:spLocks/>
          </p:cNvSpPr>
          <p:nvPr/>
        </p:nvSpPr>
        <p:spPr>
          <a:xfrm>
            <a:off x="5670972" y="6212060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C7A8D6B-E24D-21F2-24CE-4D6E5CFD92C7}"/>
              </a:ext>
            </a:extLst>
          </p:cNvPr>
          <p:cNvSpPr txBox="1">
            <a:spLocks/>
          </p:cNvSpPr>
          <p:nvPr/>
        </p:nvSpPr>
        <p:spPr>
          <a:xfrm>
            <a:off x="8369991" y="6207821"/>
            <a:ext cx="3085170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Gyrification Index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B27A2C-2441-C935-383E-9E26B4B1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190" y="1467838"/>
            <a:ext cx="2120781" cy="46023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1DD239-7E18-0D77-9A2C-A0168EF3B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178" y="1467838"/>
            <a:ext cx="2120781" cy="4627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8BB48A-BBB3-66D6-DADA-20081BADE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48" y="2049749"/>
            <a:ext cx="3807751" cy="352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55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55385" y="452500"/>
            <a:ext cx="10269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and Gyrification Index (HC</a:t>
            </a:r>
            <a:r>
              <a:rPr lang="ko-KR" altLang="en-US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 </a:t>
            </a:r>
            <a:r>
              <a:rPr lang="en-US" altLang="ko-KR" sz="44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&lt; UVP) </a:t>
            </a:r>
            <a:endParaRPr lang="ko-KR" altLang="en-US" sz="44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846" y="348821"/>
            <a:ext cx="2433320" cy="973328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754756B1-C812-1413-85DB-CECC1F8D91F4}"/>
              </a:ext>
            </a:extLst>
          </p:cNvPr>
          <p:cNvSpPr txBox="1">
            <a:spLocks/>
          </p:cNvSpPr>
          <p:nvPr/>
        </p:nvSpPr>
        <p:spPr>
          <a:xfrm>
            <a:off x="2487503" y="5965775"/>
            <a:ext cx="1959191" cy="48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Sulcal Depth 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C7A8D6B-E24D-21F2-24CE-4D6E5CFD92C7}"/>
              </a:ext>
            </a:extLst>
          </p:cNvPr>
          <p:cNvSpPr txBox="1">
            <a:spLocks/>
          </p:cNvSpPr>
          <p:nvPr/>
        </p:nvSpPr>
        <p:spPr>
          <a:xfrm>
            <a:off x="6473948" y="4232840"/>
            <a:ext cx="5404108" cy="48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0" i="0" dirty="0">
                <a:solidFill>
                  <a:srgbClr val="212121"/>
                </a:solidFill>
                <a:effectLst/>
                <a:latin typeface="BlinkMacSystemFont"/>
              </a:rPr>
              <a:t>Depressive symptoms are common in Parkinson's disease (PD)</a:t>
            </a:r>
          </a:p>
          <a:p>
            <a:r>
              <a:rPr lang="en-US" altLang="ko-KR" sz="1600" b="0" i="0" dirty="0">
                <a:solidFill>
                  <a:srgbClr val="212121"/>
                </a:solidFill>
                <a:effectLst/>
                <a:latin typeface="BlinkMacSystemFont"/>
              </a:rPr>
              <a:t>Compared with the NDPD(Non-Depressed PD patients) and HC, the DPD(Depressed PD patients) group showed significantly increased ALFF(Amplitude of Low </a:t>
            </a:r>
            <a:r>
              <a:rPr lang="en-US" altLang="ko-KR" sz="1600" dirty="0">
                <a:solidFill>
                  <a:srgbClr val="212121"/>
                </a:solidFill>
                <a:latin typeface="BlinkMacSystemFont"/>
              </a:rPr>
              <a:t>F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BlinkMacSystemFont"/>
              </a:rPr>
              <a:t>requency </a:t>
            </a:r>
            <a:r>
              <a:rPr lang="en-US" altLang="ko-KR" sz="1600" dirty="0">
                <a:solidFill>
                  <a:srgbClr val="212121"/>
                </a:solidFill>
                <a:latin typeface="BlinkMacSystemFont"/>
              </a:rPr>
              <a:t>F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BlinkMacSystemFont"/>
              </a:rPr>
              <a:t>luctuations) in the left median cingulated cortex (MCC)</a:t>
            </a:r>
          </a:p>
          <a:p>
            <a:r>
              <a:rPr lang="en-US" altLang="ko-KR" sz="1200" b="0" i="0" dirty="0">
                <a:solidFill>
                  <a:srgbClr val="212121"/>
                </a:solidFill>
                <a:effectLst/>
                <a:latin typeface="BlinkMacSystemFont"/>
              </a:rPr>
              <a:t>Hu X, Song X, Li E, Liu J, Yuan Y, Liu W, Liu Y. Altered Resting-State Brain Activity and Connectivity in Depressed Parkinson's Disease.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BlinkMacSystemFont"/>
              </a:rPr>
              <a:t>PLoS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BlinkMacSystemFont"/>
              </a:rPr>
              <a:t> One. 2015 Jul 6;10(7):e0131133.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BlinkMacSystemFont"/>
              </a:rPr>
              <a:t>: 10.1371/journal.pone.0131133. PMID: 26147571; PMCID: PMC4492789.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A1BE7B-E063-2797-A527-D2E336A12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1698"/>
            <a:ext cx="5257800" cy="397192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0C96174-F36C-74E4-D58A-BA0C2FB2A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32" y="3248867"/>
            <a:ext cx="8096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7FE8F0-F6F1-45AA-85CE-E5B94F497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32" y="1450207"/>
            <a:ext cx="3392428" cy="265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8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38296" y="486035"/>
            <a:ext cx="4873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Questionable QA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C10A84C7-9A61-CD68-200D-BA287248E0FF}"/>
              </a:ext>
            </a:extLst>
          </p:cNvPr>
          <p:cNvSpPr txBox="1">
            <a:spLocks/>
          </p:cNvSpPr>
          <p:nvPr/>
        </p:nvSpPr>
        <p:spPr>
          <a:xfrm>
            <a:off x="615297" y="1827310"/>
            <a:ext cx="9696628" cy="469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dirty="0"/>
              <a:t>Data</a:t>
            </a:r>
          </a:p>
          <a:p>
            <a:pPr marL="800100" lvl="1" indent="-342900"/>
            <a:r>
              <a:rPr lang="en-US" altLang="ko-KR" dirty="0"/>
              <a:t>Session : sub-bvp9901808 ses-1 T1w </a:t>
            </a:r>
          </a:p>
          <a:p>
            <a:pPr marL="342900" indent="-342900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FE536-88F4-2B41-489C-2C7B8440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20" y="2963485"/>
            <a:ext cx="3933825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57610-D033-836B-BBC6-CC1787EC30D8}"/>
              </a:ext>
            </a:extLst>
          </p:cNvPr>
          <p:cNvSpPr txBox="1"/>
          <p:nvPr/>
        </p:nvSpPr>
        <p:spPr>
          <a:xfrm>
            <a:off x="1657886" y="6024143"/>
            <a:ext cx="413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&lt;Cortical Surface Quantification&gt;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9C345A-E465-9143-0F9E-1FF6C194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448" y="2988825"/>
            <a:ext cx="3762788" cy="2978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A8B437-BC4E-C497-6642-253754A6C0F3}"/>
              </a:ext>
            </a:extLst>
          </p:cNvPr>
          <p:cNvSpPr txBox="1"/>
          <p:nvPr/>
        </p:nvSpPr>
        <p:spPr>
          <a:xfrm>
            <a:off x="8128685" y="6024143"/>
            <a:ext cx="96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&lt;MRI&gt;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FB6608-A811-7E3E-31A1-10AAD5EF3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4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47533" y="604706"/>
            <a:ext cx="4873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Cohorts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C10A84C7-9A61-CD68-200D-BA287248E0FF}"/>
              </a:ext>
            </a:extLst>
          </p:cNvPr>
          <p:cNvSpPr txBox="1">
            <a:spLocks/>
          </p:cNvSpPr>
          <p:nvPr/>
        </p:nvSpPr>
        <p:spPr>
          <a:xfrm>
            <a:off x="630294" y="1569427"/>
            <a:ext cx="8472411" cy="2309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Utilized Data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Used 50 independent subjects (60 scans)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14 subjects with multi-scanned data were excluded</a:t>
            </a:r>
          </a:p>
          <a:p>
            <a:pPr marL="800100" lvl="1" indent="-342900"/>
            <a:r>
              <a:rPr lang="en-US" altLang="ko-KR" dirty="0"/>
              <a:t>CONTROL : 21 scans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BVP : 19 scans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UVP : 10 scans 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604706"/>
            <a:ext cx="2433320" cy="973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BD133E-CA2B-C78C-4ABB-8AD6B00A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84" y="4187126"/>
            <a:ext cx="4752975" cy="1381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FC6CDA-E67A-59B0-4196-0AD97CD1F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971" y="4174249"/>
            <a:ext cx="47434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79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398788" y="356605"/>
            <a:ext cx="737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Cohorts  Statistics 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65" y="302289"/>
            <a:ext cx="2433320" cy="973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D0803-CE96-47DB-5FFA-4D89A7A81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561" y="1417483"/>
            <a:ext cx="8555631" cy="512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396011" y="441930"/>
            <a:ext cx="737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Cohorts  Statistics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65" y="302289"/>
            <a:ext cx="2433320" cy="9733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744D7D-89FB-A336-F12B-147299AD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560" y="1494507"/>
            <a:ext cx="7204048" cy="528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438296" y="486035"/>
            <a:ext cx="737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Processing 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2D9ADC90-2583-3524-30DC-F5BAD1DF352D}"/>
              </a:ext>
            </a:extLst>
          </p:cNvPr>
          <p:cNvSpPr txBox="1">
            <a:spLocks/>
          </p:cNvSpPr>
          <p:nvPr/>
        </p:nvSpPr>
        <p:spPr>
          <a:xfrm>
            <a:off x="627530" y="1611236"/>
            <a:ext cx="10524732" cy="413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dirty="0"/>
          </a:p>
          <a:p>
            <a:pPr marL="342900" indent="-342900"/>
            <a:r>
              <a:rPr lang="en-US" altLang="ko-KR" dirty="0"/>
              <a:t>Cortical measures</a:t>
            </a:r>
          </a:p>
          <a:p>
            <a:pPr marL="800100" lvl="1" indent="-342900"/>
            <a:r>
              <a:rPr lang="en-US" altLang="ko-KR" dirty="0"/>
              <a:t>Cortical thickness, </a:t>
            </a:r>
            <a:r>
              <a:rPr lang="en-US" altLang="ko-KR" b="1" dirty="0"/>
              <a:t>sulcal depth</a:t>
            </a:r>
            <a:r>
              <a:rPr lang="en-US" altLang="ko-KR" b="1" baseline="30000" dirty="0"/>
              <a:t>1)</a:t>
            </a:r>
            <a:r>
              <a:rPr lang="en-US" altLang="ko-KR" b="1" dirty="0"/>
              <a:t>, and local gyrification index</a:t>
            </a:r>
            <a:r>
              <a:rPr lang="en-US" altLang="ko-KR" b="1" baseline="30000" dirty="0"/>
              <a:t>2)</a:t>
            </a:r>
          </a:p>
          <a:p>
            <a:pPr marL="800100" lvl="1" indent="-342900"/>
            <a:endParaRPr lang="en-US" altLang="ko-KR" dirty="0"/>
          </a:p>
          <a:p>
            <a:pPr marL="342900" indent="-342900"/>
            <a:r>
              <a:rPr lang="en-US" altLang="ko-KR" dirty="0"/>
              <a:t>Statistical model (</a:t>
            </a:r>
            <a:r>
              <a:rPr lang="en-US" altLang="ko-KR" dirty="0" err="1"/>
              <a:t>SurfStat</a:t>
            </a:r>
            <a:r>
              <a:rPr lang="en-US" altLang="ko-KR" dirty="0"/>
              <a:t>, Worsley)</a:t>
            </a:r>
          </a:p>
          <a:p>
            <a:pPr marL="800100" lvl="1" indent="-342900"/>
            <a:r>
              <a:rPr lang="en-US" altLang="ko-KR" dirty="0"/>
              <a:t>Measures = 1 + {HC,PD} + Gender + Age </a:t>
            </a:r>
          </a:p>
          <a:p>
            <a:pPr marL="800100" lvl="1" indent="-342900"/>
            <a:r>
              <a:rPr lang="en-US" altLang="ko-KR" dirty="0"/>
              <a:t>Multi-</a:t>
            </a:r>
            <a:r>
              <a:rPr lang="en-US" altLang="ko-KR" dirty="0" err="1"/>
              <a:t>comparision</a:t>
            </a:r>
            <a:r>
              <a:rPr lang="en-US" altLang="ko-KR" dirty="0"/>
              <a:t> correction</a:t>
            </a:r>
          </a:p>
          <a:p>
            <a:pPr marL="1257300" lvl="2" indent="-342900"/>
            <a:r>
              <a:rPr lang="en-US" altLang="ko-KR" dirty="0"/>
              <a:t>Corrected p=0.05 (RFT), cluster threshold (raw p) = 0.01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61C9CC-EAA9-8D41-D363-73BE0669F061}"/>
              </a:ext>
            </a:extLst>
          </p:cNvPr>
          <p:cNvSpPr txBox="1"/>
          <p:nvPr/>
        </p:nvSpPr>
        <p:spPr>
          <a:xfrm>
            <a:off x="1104213" y="6043846"/>
            <a:ext cx="457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1)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 Lyu, </a:t>
            </a:r>
            <a:r>
              <a:rPr lang="en-US" altLang="ko-KR" sz="1200" b="0" i="0" dirty="0" err="1">
                <a:solidFill>
                  <a:srgbClr val="1D1C1D"/>
                </a:solidFill>
                <a:effectLst/>
                <a:latin typeface="NotoSansKR"/>
              </a:rPr>
              <a:t>Ilwoo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, et al. </a:t>
            </a:r>
            <a:r>
              <a:rPr lang="en-US" altLang="ko-KR" sz="1200" b="0" i="1" dirty="0">
                <a:solidFill>
                  <a:srgbClr val="1D1C1D"/>
                </a:solidFill>
                <a:effectLst/>
                <a:latin typeface="NotoSansKR"/>
              </a:rPr>
              <a:t>Medical Imaging 2018: image processing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en-US" altLang="ko-KR" sz="1200" dirty="0"/>
          </a:p>
          <a:p>
            <a:r>
              <a:rPr lang="en-US" altLang="ko-KR" sz="1200" dirty="0"/>
              <a:t>2)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 Lyu, </a:t>
            </a:r>
            <a:r>
              <a:rPr lang="en-US" altLang="ko-KR" sz="1200" b="0" i="0" dirty="0" err="1">
                <a:solidFill>
                  <a:srgbClr val="1D1C1D"/>
                </a:solidFill>
                <a:effectLst/>
                <a:latin typeface="NotoSansKR"/>
              </a:rPr>
              <a:t>Ilwoo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, et al. </a:t>
            </a:r>
            <a:r>
              <a:rPr lang="en-US" altLang="ko-KR" sz="1200" b="0" i="1" dirty="0">
                <a:solidFill>
                  <a:srgbClr val="1D1C1D"/>
                </a:solidFill>
                <a:effectLst/>
                <a:latin typeface="NotoSansKR"/>
              </a:rPr>
              <a:t>Medical image analysis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NotoSansKR"/>
              </a:rPr>
              <a:t> 48 (2018)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3557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275116" y="387392"/>
            <a:ext cx="9708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Prenatal Brain Development 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2D9ADC90-2583-3524-30DC-F5BAD1DF352D}"/>
              </a:ext>
            </a:extLst>
          </p:cNvPr>
          <p:cNvSpPr txBox="1">
            <a:spLocks/>
          </p:cNvSpPr>
          <p:nvPr/>
        </p:nvSpPr>
        <p:spPr>
          <a:xfrm>
            <a:off x="630187" y="2032974"/>
            <a:ext cx="6260140" cy="2832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altLang="ko-KR" sz="3800" dirty="0"/>
          </a:p>
          <a:p>
            <a:pPr marL="342900" indent="-342900"/>
            <a:r>
              <a:rPr lang="en-US" altLang="ko-KR" sz="3200" dirty="0"/>
              <a:t>Gyrification</a:t>
            </a:r>
          </a:p>
          <a:p>
            <a:pPr marL="800100" lvl="1" indent="-342900"/>
            <a:r>
              <a:rPr lang="en-US" altLang="ko-KR" sz="2600" dirty="0"/>
              <a:t>From a simple form to highly convoluted structure over time even before birth  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6" name="Picture 2" descr="Prenatal development of the human brain showing a series of embryonic... |  Download Scientific Diagram">
            <a:extLst>
              <a:ext uri="{FF2B5EF4-FFF2-40B4-BE49-F238E27FC236}">
                <a16:creationId xmlns:a16="http://schemas.microsoft.com/office/drawing/2014/main" id="{85DE28AC-D6B9-CA98-1B4A-CB634C270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84" y="1784975"/>
            <a:ext cx="4450983" cy="445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7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1DB797-C075-24F3-63C6-B075ED4DF6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832F15-5793-5DC1-5B11-E708476B0D2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noFill/>
          <a:ln w="3175" cap="flat" cmpd="sng" algn="ctr">
            <a:solidFill>
              <a:srgbClr val="224D6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743A56-1687-398D-9EB8-7CD7B909BF4B}"/>
              </a:ext>
            </a:extLst>
          </p:cNvPr>
          <p:cNvSpPr txBox="1"/>
          <p:nvPr/>
        </p:nvSpPr>
        <p:spPr>
          <a:xfrm flipH="1">
            <a:off x="275116" y="387392"/>
            <a:ext cx="9708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rgbClr val="3B626E">
                    <a:lumMod val="75000"/>
                  </a:srgbClr>
                </a:solidFill>
                <a:latin typeface="Pretendard Black"/>
                <a:ea typeface="+mj-ea"/>
              </a:rPr>
              <a:t>Sulcal Depth &amp; Gyrification Index  </a:t>
            </a:r>
            <a:endParaRPr lang="ko-KR" altLang="en-US" sz="6000" spc="-300" dirty="0">
              <a:solidFill>
                <a:srgbClr val="3B626E">
                  <a:lumMod val="75000"/>
                </a:srgbClr>
              </a:solidFill>
              <a:latin typeface="Pretendard Black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B2DFD-2D00-081B-F268-4D937457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37" y="486035"/>
            <a:ext cx="2433320" cy="973328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2D9ADC90-2583-3524-30DC-F5BAD1DF352D}"/>
              </a:ext>
            </a:extLst>
          </p:cNvPr>
          <p:cNvSpPr txBox="1">
            <a:spLocks/>
          </p:cNvSpPr>
          <p:nvPr/>
        </p:nvSpPr>
        <p:spPr>
          <a:xfrm>
            <a:off x="620688" y="1220836"/>
            <a:ext cx="11107379" cy="2832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altLang="ko-KR" sz="3800" dirty="0"/>
          </a:p>
          <a:p>
            <a:pPr marL="342900" indent="-342900"/>
            <a:r>
              <a:rPr lang="en-US" altLang="ko-KR" sz="3800" dirty="0"/>
              <a:t>Measures</a:t>
            </a:r>
          </a:p>
          <a:p>
            <a:pPr marL="800100" lvl="1" indent="-342900"/>
            <a:r>
              <a:rPr lang="en-US" altLang="ko-KR" sz="3800" dirty="0"/>
              <a:t>Sulcal depth</a:t>
            </a:r>
            <a:r>
              <a:rPr lang="ko-KR" altLang="en-US" sz="3800" dirty="0"/>
              <a:t> </a:t>
            </a:r>
            <a:r>
              <a:rPr lang="en-US" altLang="ko-KR" sz="3800" dirty="0"/>
              <a:t>:</a:t>
            </a:r>
            <a:r>
              <a:rPr lang="ko-KR" altLang="en-US" sz="3800" dirty="0"/>
              <a:t> </a:t>
            </a:r>
            <a:r>
              <a:rPr lang="en-US" altLang="ko-KR" sz="3800" dirty="0"/>
              <a:t>distance from cerebral hull to pial surface</a:t>
            </a:r>
          </a:p>
          <a:p>
            <a:pPr marL="800100" lvl="1" indent="-342900"/>
            <a:r>
              <a:rPr lang="en-US" altLang="ko-KR" sz="3800" dirty="0"/>
              <a:t>Local gyrification index(LGI) : area ratio between cerebral hull and pial surface</a:t>
            </a:r>
          </a:p>
          <a:p>
            <a:pPr marL="457200" lvl="1" indent="0">
              <a:buNone/>
            </a:pPr>
            <a:r>
              <a:rPr lang="en-US" altLang="ko-KR" sz="3800" dirty="0"/>
              <a:t> </a:t>
            </a:r>
          </a:p>
          <a:p>
            <a:pPr marL="342900" indent="-342900"/>
            <a:r>
              <a:rPr lang="en-US" altLang="ko-KR" sz="3800" dirty="0"/>
              <a:t>Complementary measures</a:t>
            </a:r>
          </a:p>
          <a:p>
            <a:pPr marL="800100" lvl="1" indent="-342900"/>
            <a:r>
              <a:rPr lang="en-US" altLang="ko-KR" sz="3800" dirty="0"/>
              <a:t>Sulcal depth</a:t>
            </a:r>
            <a:r>
              <a:rPr lang="ko-KR" altLang="en-US" sz="3800" dirty="0"/>
              <a:t> </a:t>
            </a:r>
            <a:r>
              <a:rPr lang="en-US" altLang="ko-KR" sz="3800" dirty="0"/>
              <a:t>increases : gyrification index increases</a:t>
            </a:r>
          </a:p>
          <a:p>
            <a:pPr marL="800100" lvl="1" indent="-342900"/>
            <a:r>
              <a:rPr lang="en-US" altLang="ko-KR" sz="3800" dirty="0"/>
              <a:t>Sulcal width increases : gyrification index decreases 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CC182E-5836-DEF3-1FAC-5374289C0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763" y="3707397"/>
            <a:ext cx="3846585" cy="297398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B7C1B5-C562-3682-A3A8-E339F1848413}"/>
              </a:ext>
            </a:extLst>
          </p:cNvPr>
          <p:cNvGrpSpPr>
            <a:grpSpLocks noChangeAspect="1"/>
          </p:cNvGrpSpPr>
          <p:nvPr/>
        </p:nvGrpSpPr>
        <p:grpSpPr>
          <a:xfrm>
            <a:off x="7013077" y="3862328"/>
            <a:ext cx="3841720" cy="2564711"/>
            <a:chOff x="2651140" y="3739654"/>
            <a:chExt cx="4137084" cy="276189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7D5A069-8E51-F43A-F041-68BE5A3A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028" y="3739654"/>
              <a:ext cx="2066654" cy="1342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D0B92F8-8870-8FF1-2A0D-3A19D36E2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570" y="3739654"/>
              <a:ext cx="2066654" cy="1342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253812-4316-1D82-B8D3-785716B7C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1140" y="5081749"/>
              <a:ext cx="2068542" cy="141979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37BFFFF-59B1-7DFA-8598-22B5FE629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19682" y="5081750"/>
              <a:ext cx="2068542" cy="1419799"/>
            </a:xfrm>
            <a:prstGeom prst="rect">
              <a:avLst/>
            </a:prstGeom>
          </p:spPr>
        </p:pic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10F1126-8BB1-C2E8-C05E-72D430340169}"/>
              </a:ext>
            </a:extLst>
          </p:cNvPr>
          <p:cNvSpPr/>
          <p:nvPr/>
        </p:nvSpPr>
        <p:spPr>
          <a:xfrm rot="2425060">
            <a:off x="10155504" y="3868845"/>
            <a:ext cx="228600" cy="4776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750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752</Words>
  <Application>Microsoft Office PowerPoint</Application>
  <PresentationFormat>와이드스크린</PresentationFormat>
  <Paragraphs>149</Paragraphs>
  <Slides>26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BlinkMacSystemFont</vt:lpstr>
      <vt:lpstr>NotoSansKR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Parkinson’s Disease  Brain Data Processing</dc:title>
  <dc:creator>(학생) 최인혁 (전기전자컴퓨터공학부)</dc:creator>
  <cp:lastModifiedBy>yeji kim</cp:lastModifiedBy>
  <cp:revision>168</cp:revision>
  <dcterms:created xsi:type="dcterms:W3CDTF">2023-08-04T04:55:00Z</dcterms:created>
  <dcterms:modified xsi:type="dcterms:W3CDTF">2024-02-20T05:26:56Z</dcterms:modified>
</cp:coreProperties>
</file>